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80" d="100"/>
          <a:sy n="80" d="100"/>
        </p:scale>
        <p:origin x="93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F095B4-81B9-488A-9DF4-2B06DB663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70E6CA-4B51-4432-B251-3F9DBF49F3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5DBFEA-B195-4A00-B0CA-15865BF97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89F5DB-0FB2-4BA9-B261-F5B691A5B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34DC2D-63DE-45B1-9864-DAA828DFA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142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6590C-EE38-44D4-865A-BCE3D18EE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EC24C9-9F1C-419A-8C3A-455A90733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91AEFB-FD22-4736-8938-906B4F901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B5828C-6DCD-4A93-B48E-0254BF3B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AAF0DB-9AE0-43A4-B311-381B4D171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708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1661886-693C-4368-BF84-54A9363392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5CEEA-8DA2-4596-A456-26A8DBC19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D866E3-4AFB-4C87-A64B-A77AE4D1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0AC121-C224-4525-BB23-B0D2C3F5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5E4D45-0C99-4D30-984D-FC568CD2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957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E1F834-0FCE-4F04-8F35-EBF0E8075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4F5065-809E-4456-B59A-AB7AD31C3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8FE63B-9C68-487D-82E5-D83CB3C1B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277EF9-E4AF-4C7D-82BD-D188BD937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AE07D0-3999-4237-8658-7519CF519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345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635DEC-7963-4639-9E33-430B8C85B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41560A-9EF7-44C4-8D92-E726DFEAA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5E9BA4-67F0-451F-8A9B-0728E92AF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6BF333-B1B5-48B8-B848-50C267794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27E482-EA84-4504-8D37-6F42ACEDB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787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20447-A235-4BC1-8001-0FC4BE13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5921A0-5DBA-4EE0-9DD7-AF63C9756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FB67EF-9C8D-4E97-8371-1838D8F0D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172B16-9B85-41EB-B996-999F4F664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403868-58A5-46D1-B568-0540A55BE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9C169C-199C-40EF-AD1A-56B1138D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53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E9EDA-0A5B-4B6C-BCD1-DC37FA4CB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324E0D0-0222-494D-B7A0-F58E1BB79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0FFEF5C-10D9-4482-9F53-A48CCEC83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D28427D-4548-4018-B4EE-8A00AA6C1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4A4C1E0-EFE8-45B9-A5A6-5E355A638C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7A65ADE-64A8-477C-8A93-740858D43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6021F20-96FD-4895-8E1C-B24F47833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ED7328-ABCE-4EB9-A479-560DAE25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616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E84C6B-53B4-4552-BDBB-A35B3A3FA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679F19D-9D12-4EB5-8D36-4C4535570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29F8A5-B039-45EB-86D0-41874FA9E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3A20AF2-ECF3-4DE8-8653-694B81AC4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624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BE78E72-BC94-4B51-BD82-622C08B6F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E97662-DD5E-42C1-AFCD-6319BEBDA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702B20-2A26-46E6-A16C-0641586E8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514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2F41C-3311-438F-B73C-2D827709C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FB9FB1-5474-440D-9D90-C053C8EE6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C5E520-4155-4A78-A16D-877F47090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215B71-C0CD-4087-A03B-A6D52FA9C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9B04D7-F6F1-4804-BE6B-7ED8A2D9E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77C9588-CF45-4606-A732-924E3CC4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5289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B8B15-553E-4AC1-876D-B673CF78C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5A5255C-780B-4D25-8E69-34E0B6B1A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8EFA40-6DD9-442E-96DA-19053A511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527BAE-5A21-4A91-8812-46FD81823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834E29-A71A-44C6-B54A-7D1082B9A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807D42-5836-430D-91DE-CA6A9F2D8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1451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CCA7B2-5781-43E4-ABDB-09E02112F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49923F-A070-47C5-A66A-BE1331DB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BFD0DB-18F4-49B2-BD34-581BAF03D9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5359F-157A-4A23-96DC-736888198783}" type="datetimeFigureOut">
              <a:rPr lang="ru-RU" smtClean="0"/>
              <a:t>17.05.2024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2AFE5C-2935-4BC5-8281-3818EFADA1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99B5ED-2956-40DD-9CA3-8E37551731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28067-B162-4E78-994D-DAC2CF2756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9642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Овал 18">
            <a:extLst>
              <a:ext uri="{FF2B5EF4-FFF2-40B4-BE49-F238E27FC236}">
                <a16:creationId xmlns:a16="http://schemas.microsoft.com/office/drawing/2014/main" id="{F2259E6E-D7A4-4E20-92E0-CDF245780895}"/>
              </a:ext>
            </a:extLst>
          </p:cNvPr>
          <p:cNvSpPr/>
          <p:nvPr/>
        </p:nvSpPr>
        <p:spPr>
          <a:xfrm>
            <a:off x="-1105472" y="-3359288"/>
            <a:ext cx="14469780" cy="13881500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E75F70E4-11DC-4C82-9330-421F9FC5A38F}"/>
              </a:ext>
            </a:extLst>
          </p:cNvPr>
          <p:cNvSpPr/>
          <p:nvPr/>
        </p:nvSpPr>
        <p:spPr>
          <a:xfrm>
            <a:off x="8939635" y="4354637"/>
            <a:ext cx="10314729" cy="10093569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9FDCB30A-7DEA-4A2C-A5B5-472C6B58552E}"/>
              </a:ext>
            </a:extLst>
          </p:cNvPr>
          <p:cNvSpPr/>
          <p:nvPr/>
        </p:nvSpPr>
        <p:spPr>
          <a:xfrm>
            <a:off x="9793842" y="5193797"/>
            <a:ext cx="9612922" cy="94068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6A51730E-DAA0-4FD9-8F31-D7EF61C93C2B}"/>
              </a:ext>
            </a:extLst>
          </p:cNvPr>
          <p:cNvSpPr/>
          <p:nvPr/>
        </p:nvSpPr>
        <p:spPr>
          <a:xfrm>
            <a:off x="10473781" y="5862423"/>
            <a:ext cx="9085384" cy="889058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06276597-441A-48E7-BABB-2A91DD71DAAC}"/>
              </a:ext>
            </a:extLst>
          </p:cNvPr>
          <p:cNvSpPr/>
          <p:nvPr/>
        </p:nvSpPr>
        <p:spPr>
          <a:xfrm>
            <a:off x="11177165" y="6553995"/>
            <a:ext cx="8534399" cy="835141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42C095-FB62-4AEC-8D95-1A549C408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808287"/>
            <a:ext cx="9144000" cy="175895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Palatino Linotype" panose="02040502050505030304" pitchFamily="18" charset="0"/>
              </a:rPr>
              <a:t>Линейный фильтр изображений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85BC29C-A0D7-4A7B-A29C-44FB45568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1245" y="4990143"/>
            <a:ext cx="6372225" cy="569912"/>
          </a:xfrm>
        </p:spPr>
        <p:txBody>
          <a:bodyPr/>
          <a:lstStyle/>
          <a:p>
            <a:r>
              <a:rPr lang="ru-RU" b="1" dirty="0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Три варианта фильтра, реализованных на </a:t>
            </a:r>
            <a:r>
              <a:rPr lang="en-US" b="1" dirty="0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C++</a:t>
            </a:r>
            <a:endParaRPr lang="ru-RU" b="1" dirty="0">
              <a:ln w="22225">
                <a:noFill/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5144ED-3CA5-4957-B293-D6FC0F220603}"/>
              </a:ext>
            </a:extLst>
          </p:cNvPr>
          <p:cNvSpPr txBox="1"/>
          <p:nvPr/>
        </p:nvSpPr>
        <p:spPr>
          <a:xfrm>
            <a:off x="7214514" y="6345568"/>
            <a:ext cx="2634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Куклин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>
                <a:ln w="22225">
                  <a:noFill/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Илья. 23.Б12-мм</a:t>
            </a:r>
            <a:endParaRPr lang="ru-RU" dirty="0">
              <a:ln w="22225">
                <a:noFill/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CC7E96E8-549B-4C67-8259-50C3BEEC76FC}"/>
              </a:ext>
            </a:extLst>
          </p:cNvPr>
          <p:cNvSpPr/>
          <p:nvPr/>
        </p:nvSpPr>
        <p:spPr>
          <a:xfrm>
            <a:off x="11807846" y="7174421"/>
            <a:ext cx="8056118" cy="7883385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DDBD198C-A5CA-41E1-B44A-BEEF7093B9BB}"/>
              </a:ext>
            </a:extLst>
          </p:cNvPr>
          <p:cNvSpPr/>
          <p:nvPr/>
        </p:nvSpPr>
        <p:spPr>
          <a:xfrm>
            <a:off x="12614030" y="7901354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1AEBC330-1E10-4BAD-8CFF-667822C19AE6}"/>
              </a:ext>
            </a:extLst>
          </p:cNvPr>
          <p:cNvSpPr/>
          <p:nvPr/>
        </p:nvSpPr>
        <p:spPr>
          <a:xfrm>
            <a:off x="13106399" y="8557846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03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вал 8">
            <a:extLst>
              <a:ext uri="{FF2B5EF4-FFF2-40B4-BE49-F238E27FC236}">
                <a16:creationId xmlns:a16="http://schemas.microsoft.com/office/drawing/2014/main" id="{93D9534B-48DA-4922-A91E-F2191BACA6B7}"/>
              </a:ext>
            </a:extLst>
          </p:cNvPr>
          <p:cNvSpPr/>
          <p:nvPr/>
        </p:nvSpPr>
        <p:spPr>
          <a:xfrm>
            <a:off x="-1101237" y="-3354177"/>
            <a:ext cx="14207636" cy="13881499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04802112-C067-46B0-93D9-3B46A51BD775}"/>
              </a:ext>
            </a:extLst>
          </p:cNvPr>
          <p:cNvSpPr/>
          <p:nvPr/>
        </p:nvSpPr>
        <p:spPr>
          <a:xfrm>
            <a:off x="-1101238" y="-3354177"/>
            <a:ext cx="14488991" cy="138814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ABA5A1-8C40-40C7-8598-AC2D044AD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0706"/>
            <a:ext cx="6686238" cy="1325563"/>
          </a:xfrm>
        </p:spPr>
        <p:txBody>
          <a:bodyPr/>
          <a:lstStyle/>
          <a:p>
            <a:r>
              <a:rPr lang="ru-RU" dirty="0"/>
              <a:t>Фильтр: Размытие (</a:t>
            </a:r>
            <a:r>
              <a:rPr lang="en-US" dirty="0"/>
              <a:t>blur)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83027C-9FB5-4BA8-8415-28D5A1DC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335" y="1025034"/>
            <a:ext cx="8823682" cy="24039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y = 0; y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 y++)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x = 0; x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 x++)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{</a:t>
            </a:r>
            <a:endParaRPr lang="ru-RU" sz="12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sum_b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count = 0;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endParaRPr lang="ru-RU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00405-FDDB-47C1-9E2C-FEBB5D58BBD9}"/>
              </a:ext>
            </a:extLst>
          </p:cNvPr>
          <p:cNvSpPr txBox="1"/>
          <p:nvPr/>
        </p:nvSpPr>
        <p:spPr>
          <a:xfrm>
            <a:off x="5220934" y="2548244"/>
            <a:ext cx="637866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-5;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&lt;= 5;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dx = -5; dx &lt;= 5; dx++)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x + dx;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y +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&gt;= 0 &amp;&amp;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&gt;= 0 &amp;&amp;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{</a:t>
            </a:r>
          </a:p>
          <a:p>
            <a:pPr marL="0" indent="0">
              <a:buNone/>
            </a:pPr>
            <a:r>
              <a:rPr lang="pt-BR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 sum_r += </a:t>
            </a:r>
            <a:r>
              <a:rPr lang="pt-BR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pt-BR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[ny][nx].r;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+=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][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].g;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sum_b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+=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ny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][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nx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].b;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 count++;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}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}</a:t>
            </a:r>
          </a:p>
          <a:p>
            <a:pPr marL="0" indent="0">
              <a:buNone/>
            </a:pPr>
            <a:r>
              <a:rPr lang="ru-RU" sz="1200">
                <a:solidFill>
                  <a:srgbClr val="000000"/>
                </a:solidFill>
                <a:latin typeface="Cascadia Mono" panose="020B0609020000020004" pitchFamily="49" charset="0"/>
              </a:rPr>
              <a:t>         }</a:t>
            </a:r>
            <a:endParaRPr lang="ru-RU" sz="12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filtered_image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[y][x].r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/ count;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filtered_image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[y][x].g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sum_g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/ count;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filtered_image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[y][x].b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sum_b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/ count;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}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}</a:t>
            </a:r>
            <a:endParaRPr lang="ru-RU" sz="1200" dirty="0"/>
          </a:p>
          <a:p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95D20A4-BFFD-48AE-8533-CBAE81D59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76" y="2227017"/>
            <a:ext cx="2934848" cy="391313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D9084C5-652F-467C-9E12-A9B462440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314" y="2806034"/>
            <a:ext cx="2879930" cy="383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86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470EE225-EB0D-46B5-B29E-381C061EF54A}"/>
              </a:ext>
            </a:extLst>
          </p:cNvPr>
          <p:cNvSpPr/>
          <p:nvPr/>
        </p:nvSpPr>
        <p:spPr>
          <a:xfrm>
            <a:off x="-1101238" y="-3354177"/>
            <a:ext cx="14488991" cy="138814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0B8835-4B3D-4D91-B692-6D9F6F93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05FA24-6F82-429C-83A3-1E97F0A88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8914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Спасибо за внимание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5C53C5-CCAE-46D6-83A5-0C577CEE2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432" y="169169"/>
            <a:ext cx="5715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441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9CFA6775-70C6-422F-90CC-CB09AB837D28}"/>
              </a:ext>
            </a:extLst>
          </p:cNvPr>
          <p:cNvSpPr/>
          <p:nvPr/>
        </p:nvSpPr>
        <p:spPr>
          <a:xfrm>
            <a:off x="-1079258" y="-3354177"/>
            <a:ext cx="14185657" cy="13881500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9D76C700-24A8-40A4-B831-F15EC75943E4}"/>
              </a:ext>
            </a:extLst>
          </p:cNvPr>
          <p:cNvSpPr/>
          <p:nvPr/>
        </p:nvSpPr>
        <p:spPr>
          <a:xfrm>
            <a:off x="-1112301" y="-3354177"/>
            <a:ext cx="14429716" cy="1388150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2D80A56-CFBB-4025-8CDF-74D8F6BC6619}"/>
              </a:ext>
            </a:extLst>
          </p:cNvPr>
          <p:cNvSpPr/>
          <p:nvPr/>
        </p:nvSpPr>
        <p:spPr>
          <a:xfrm>
            <a:off x="9023838" y="4816765"/>
            <a:ext cx="9612922" cy="94068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DD8B6EBA-C640-4398-9C7F-EEF5D1C39D5C}"/>
              </a:ext>
            </a:extLst>
          </p:cNvPr>
          <p:cNvSpPr/>
          <p:nvPr/>
        </p:nvSpPr>
        <p:spPr>
          <a:xfrm>
            <a:off x="9703777" y="5485391"/>
            <a:ext cx="9085384" cy="889058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C0645030-2E43-45E7-A686-2A61E990E2B2}"/>
              </a:ext>
            </a:extLst>
          </p:cNvPr>
          <p:cNvSpPr/>
          <p:nvPr/>
        </p:nvSpPr>
        <p:spPr>
          <a:xfrm>
            <a:off x="10407161" y="6176963"/>
            <a:ext cx="8534399" cy="835141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85DD4-EE5F-4040-88A6-5F0B4F5B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7B4B9F-012B-46BA-B3B7-7D388730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Изучить работу линейных фильтров изображений.</a:t>
            </a:r>
          </a:p>
          <a:p>
            <a:r>
              <a:rPr lang="ru-RU" dirty="0"/>
              <a:t>Выбрать способ реализации фильтра.</a:t>
            </a:r>
          </a:p>
          <a:p>
            <a:r>
              <a:rPr lang="ru-RU" dirty="0"/>
              <a:t>Написать код, который умеет изменять изображение определенным способом.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C432BF67-DC27-4EB6-9DCA-59EC85619163}"/>
              </a:ext>
            </a:extLst>
          </p:cNvPr>
          <p:cNvSpPr/>
          <p:nvPr/>
        </p:nvSpPr>
        <p:spPr>
          <a:xfrm>
            <a:off x="10955782" y="6868535"/>
            <a:ext cx="8056118" cy="7883385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E101132A-4D7B-4483-BFFA-966F64A4772B}"/>
              </a:ext>
            </a:extLst>
          </p:cNvPr>
          <p:cNvSpPr/>
          <p:nvPr/>
        </p:nvSpPr>
        <p:spPr>
          <a:xfrm>
            <a:off x="11761966" y="7595468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624090E7-EC20-4105-AC08-D0715951B6FE}"/>
              </a:ext>
            </a:extLst>
          </p:cNvPr>
          <p:cNvSpPr/>
          <p:nvPr/>
        </p:nvSpPr>
        <p:spPr>
          <a:xfrm>
            <a:off x="12254335" y="8251960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672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>
            <a:extLst>
              <a:ext uri="{FF2B5EF4-FFF2-40B4-BE49-F238E27FC236}">
                <a16:creationId xmlns:a16="http://schemas.microsoft.com/office/drawing/2014/main" id="{887E8299-05AA-4A79-94EE-40648A3EF2EF}"/>
              </a:ext>
            </a:extLst>
          </p:cNvPr>
          <p:cNvSpPr/>
          <p:nvPr/>
        </p:nvSpPr>
        <p:spPr>
          <a:xfrm>
            <a:off x="-1112301" y="-3354177"/>
            <a:ext cx="14218700" cy="1388150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DB0E85C2-CDE9-40A3-81AB-71B99ED515A4}"/>
              </a:ext>
            </a:extLst>
          </p:cNvPr>
          <p:cNvSpPr/>
          <p:nvPr/>
        </p:nvSpPr>
        <p:spPr>
          <a:xfrm>
            <a:off x="-1112301" y="-3354177"/>
            <a:ext cx="14406270" cy="138815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27EB54FB-98DA-4523-AECD-2E7936C5C2F0}"/>
              </a:ext>
            </a:extLst>
          </p:cNvPr>
          <p:cNvSpPr/>
          <p:nvPr/>
        </p:nvSpPr>
        <p:spPr>
          <a:xfrm>
            <a:off x="8792307" y="4952880"/>
            <a:ext cx="9085384" cy="889058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7104EA0B-842C-40F7-8961-15DB072422AC}"/>
              </a:ext>
            </a:extLst>
          </p:cNvPr>
          <p:cNvSpPr/>
          <p:nvPr/>
        </p:nvSpPr>
        <p:spPr>
          <a:xfrm>
            <a:off x="9495691" y="5644452"/>
            <a:ext cx="8534399" cy="835141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8FB2CB-9FC6-4236-B8D3-2670753D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реализации проекта.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D20DE8-8EB3-4DBE-B506-454D2DE38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" y="1690688"/>
            <a:ext cx="5038725" cy="5167312"/>
          </a:xfrm>
        </p:spPr>
        <p:txBody>
          <a:bodyPr>
            <a:normAutofit/>
          </a:bodyPr>
          <a:lstStyle/>
          <a:p>
            <a:r>
              <a:rPr lang="ru-RU" dirty="0"/>
              <a:t>В своем проекте я использовал нестандартный формат растровых изображений – </a:t>
            </a:r>
            <a:r>
              <a:rPr lang="en-US" dirty="0"/>
              <a:t>BMP</a:t>
            </a:r>
            <a:r>
              <a:rPr lang="ru-RU" dirty="0"/>
              <a:t>. </a:t>
            </a:r>
          </a:p>
          <a:p>
            <a:r>
              <a:rPr lang="ru-RU" dirty="0"/>
              <a:t>Выбор был сделан, так как с ними удобнее и проще манипулировать. </a:t>
            </a:r>
          </a:p>
          <a:p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C61B496-C398-487B-BF1C-DD461A7FD8CE}"/>
              </a:ext>
            </a:extLst>
          </p:cNvPr>
          <p:cNvSpPr/>
          <p:nvPr/>
        </p:nvSpPr>
        <p:spPr>
          <a:xfrm>
            <a:off x="10220158" y="6433091"/>
            <a:ext cx="8056118" cy="7883385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8580A6EF-A808-4565-A7C9-345C0C879054}"/>
              </a:ext>
            </a:extLst>
          </p:cNvPr>
          <p:cNvSpPr/>
          <p:nvPr/>
        </p:nvSpPr>
        <p:spPr>
          <a:xfrm>
            <a:off x="11026342" y="7160024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FC171515-A96E-4F4D-99A4-4665C2303981}"/>
              </a:ext>
            </a:extLst>
          </p:cNvPr>
          <p:cNvSpPr/>
          <p:nvPr/>
        </p:nvSpPr>
        <p:spPr>
          <a:xfrm>
            <a:off x="11518711" y="7816516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429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>
            <a:extLst>
              <a:ext uri="{FF2B5EF4-FFF2-40B4-BE49-F238E27FC236}">
                <a16:creationId xmlns:a16="http://schemas.microsoft.com/office/drawing/2014/main" id="{6146E895-8D66-4C89-9673-58DAB9B1C888}"/>
              </a:ext>
            </a:extLst>
          </p:cNvPr>
          <p:cNvSpPr/>
          <p:nvPr/>
        </p:nvSpPr>
        <p:spPr>
          <a:xfrm>
            <a:off x="-1112301" y="-3354177"/>
            <a:ext cx="14218700" cy="138815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958AD067-A64B-42EF-A385-1E3A2A134347}"/>
              </a:ext>
            </a:extLst>
          </p:cNvPr>
          <p:cNvSpPr/>
          <p:nvPr/>
        </p:nvSpPr>
        <p:spPr>
          <a:xfrm>
            <a:off x="-1112302" y="-3354177"/>
            <a:ext cx="14476609" cy="13881501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C1A9621B-CDFA-420C-A9FB-BDDC2A379EDD}"/>
              </a:ext>
            </a:extLst>
          </p:cNvPr>
          <p:cNvSpPr/>
          <p:nvPr/>
        </p:nvSpPr>
        <p:spPr>
          <a:xfrm>
            <a:off x="9029700" y="5128637"/>
            <a:ext cx="8534399" cy="835141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94FD3-0259-4499-88DF-A2F6472E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867400" cy="625475"/>
          </a:xfrm>
        </p:spPr>
        <p:txBody>
          <a:bodyPr>
            <a:normAutofit fontScale="90000"/>
          </a:bodyPr>
          <a:lstStyle/>
          <a:p>
            <a:r>
              <a:rPr lang="ru-RU" dirty="0"/>
              <a:t>Чтение изображения 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F96E80-E458-4435-89EB-6DDABC64C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73977"/>
            <a:ext cx="8696325" cy="131762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После выбора формата, с которым будет работать моя программа, написание кода началось с реализации чтения изображения. И перевод картинки в двумерный массив.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4F0A7E-3330-46B2-8331-2D869FBACE91}"/>
              </a:ext>
            </a:extLst>
          </p:cNvPr>
          <p:cNvSpPr txBox="1"/>
          <p:nvPr/>
        </p:nvSpPr>
        <p:spPr>
          <a:xfrm>
            <a:off x="89677" y="2440105"/>
            <a:ext cx="5519815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header[54];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fread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(header, </a:t>
            </a:r>
            <a:r>
              <a:rPr lang="en-US" sz="1100" dirty="0" err="1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sizeof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), 54, file);</a:t>
            </a:r>
          </a:p>
          <a:p>
            <a:endParaRPr lang="ru-RU" sz="1100" dirty="0">
              <a:solidFill>
                <a:srgbClr val="000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width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= *(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*)&amp;header[18];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height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= *(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*)&amp;header[22];</a:t>
            </a:r>
          </a:p>
          <a:p>
            <a:endParaRPr lang="ru-RU" sz="1100" dirty="0">
              <a:solidFill>
                <a:srgbClr val="000000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** image = 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**)malloc(*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height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* </a:t>
            </a:r>
            <a:r>
              <a:rPr lang="en-US" sz="1100" dirty="0" err="1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sizeof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*));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for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= 0;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&lt; 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height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;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++)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{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image[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] = 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*)malloc(*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width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* </a:t>
            </a:r>
            <a:r>
              <a:rPr lang="en-US" sz="1100" dirty="0" err="1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sizeof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));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}</a:t>
            </a:r>
            <a:endParaRPr lang="ru-RU" sz="11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2A523C-0B9D-4606-830D-7EEE982252C8}"/>
              </a:ext>
            </a:extLst>
          </p:cNvPr>
          <p:cNvSpPr txBox="1"/>
          <p:nvPr/>
        </p:nvSpPr>
        <p:spPr>
          <a:xfrm>
            <a:off x="5867400" y="3296184"/>
            <a:ext cx="6324600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padding = (*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width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* 3) % 4;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(padding != 0)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{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padding = 4 - padding;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}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for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y = 0; y &lt; 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height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; y++)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{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for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unsigned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x = 0; x &lt; 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width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; x++)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{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   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fread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(&amp;image[*</a:t>
            </a:r>
            <a:r>
              <a:rPr lang="en-US" sz="1100" dirty="0">
                <a:solidFill>
                  <a:srgbClr val="80808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height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- 1 - y][x], </a:t>
            </a:r>
            <a:r>
              <a:rPr lang="en-US" sz="1100" dirty="0" err="1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sizeof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Pixel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), 1, file);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}</a:t>
            </a:r>
          </a:p>
          <a:p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    </a:t>
            </a:r>
            <a:r>
              <a:rPr lang="en-US" sz="1100" dirty="0" err="1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fseek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(file, padding, </a:t>
            </a:r>
            <a:r>
              <a:rPr lang="en-US" sz="1100" dirty="0">
                <a:solidFill>
                  <a:srgbClr val="6F008A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SEEK_CUR</a:t>
            </a:r>
            <a:r>
              <a:rPr lang="en-US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);</a:t>
            </a:r>
          </a:p>
          <a:p>
            <a:r>
              <a:rPr lang="ru-RU" sz="1100" dirty="0">
                <a:solidFill>
                  <a:srgbClr val="000000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}</a:t>
            </a:r>
            <a:endParaRPr lang="ru-RU" sz="11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4B473840-2C7A-4A1B-B094-047F97472C6D}"/>
              </a:ext>
            </a:extLst>
          </p:cNvPr>
          <p:cNvSpPr/>
          <p:nvPr/>
        </p:nvSpPr>
        <p:spPr>
          <a:xfrm>
            <a:off x="9557015" y="5741519"/>
            <a:ext cx="8056118" cy="7883385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9384A687-66F2-4F40-91ED-6D246B3E0C0B}"/>
              </a:ext>
            </a:extLst>
          </p:cNvPr>
          <p:cNvSpPr/>
          <p:nvPr/>
        </p:nvSpPr>
        <p:spPr>
          <a:xfrm>
            <a:off x="10363199" y="6468452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5E70E6F2-675B-4082-BBCB-1AD64298B443}"/>
              </a:ext>
            </a:extLst>
          </p:cNvPr>
          <p:cNvSpPr/>
          <p:nvPr/>
        </p:nvSpPr>
        <p:spPr>
          <a:xfrm>
            <a:off x="10855568" y="7124944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695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156BC948-2E6D-47DE-949D-E44D587D7596}"/>
              </a:ext>
            </a:extLst>
          </p:cNvPr>
          <p:cNvSpPr/>
          <p:nvPr/>
        </p:nvSpPr>
        <p:spPr>
          <a:xfrm>
            <a:off x="-1112301" y="-3308994"/>
            <a:ext cx="14218700" cy="13881501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914691E0-BA22-4152-8FC6-32F52EF32670}"/>
              </a:ext>
            </a:extLst>
          </p:cNvPr>
          <p:cNvSpPr/>
          <p:nvPr/>
        </p:nvSpPr>
        <p:spPr>
          <a:xfrm>
            <a:off x="-1112301" y="-3354176"/>
            <a:ext cx="14429716" cy="138815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7F13553B-7976-46C4-AF30-DF346BE5FD11}"/>
              </a:ext>
            </a:extLst>
          </p:cNvPr>
          <p:cNvSpPr/>
          <p:nvPr/>
        </p:nvSpPr>
        <p:spPr>
          <a:xfrm>
            <a:off x="9269857" y="4812069"/>
            <a:ext cx="8056118" cy="7883385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358EC29-AC91-4651-96DF-7A6FB1E47195}"/>
              </a:ext>
            </a:extLst>
          </p:cNvPr>
          <p:cNvSpPr/>
          <p:nvPr/>
        </p:nvSpPr>
        <p:spPr>
          <a:xfrm>
            <a:off x="10076041" y="5539002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AB60472-D34E-4F77-B0A0-86D9EA41FCA9}"/>
              </a:ext>
            </a:extLst>
          </p:cNvPr>
          <p:cNvSpPr/>
          <p:nvPr/>
        </p:nvSpPr>
        <p:spPr>
          <a:xfrm>
            <a:off x="10568410" y="6195494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1B9E9D-A580-4599-9FF3-5BD488180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Переводим двумерный массив в картинку.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1EA6C3-2B8E-408B-B48E-7632C2B23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1" y="1644650"/>
            <a:ext cx="5314950" cy="52133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padding = (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* 3) % 4;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(padding != 0)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padding = 4 - padding;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dataSize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= (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* 3 + padding) *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*(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*)&amp;header[2] = 54 +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dataSize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*(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*)&amp;header[34] =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dataSize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fwrite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(header, </a:t>
            </a:r>
            <a:r>
              <a:rPr lang="en-US" sz="12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sizeof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), 54, file);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endParaRPr lang="ru-RU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56861-DDB8-4786-8609-FD1D32097057}"/>
              </a:ext>
            </a:extLst>
          </p:cNvPr>
          <p:cNvSpPr txBox="1"/>
          <p:nvPr/>
        </p:nvSpPr>
        <p:spPr>
          <a:xfrm>
            <a:off x="5467351" y="1690688"/>
            <a:ext cx="64960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y = 0; y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 y++)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x = 0; x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; x++)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fwrite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(&amp;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- 1 - y][x], </a:t>
            </a:r>
            <a:r>
              <a:rPr lang="en-US" sz="12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sizeof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), 1, file);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}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pad = 0;</a:t>
            </a:r>
          </a:p>
          <a:p>
            <a:pPr marL="0" indent="0">
              <a:buNone/>
            </a:pPr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p = 0; p &lt; padding; p++)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en-US" sz="12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fwrite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(&amp;pad, </a:t>
            </a:r>
            <a:r>
              <a:rPr lang="en-US" sz="12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sizeof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), 1, file);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}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}</a:t>
            </a:r>
            <a:endParaRPr lang="ru-RU" sz="1200" dirty="0"/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61BBCB65-00F2-49A1-8642-6D868C998111}"/>
              </a:ext>
            </a:extLst>
          </p:cNvPr>
          <p:cNvCxnSpPr/>
          <p:nvPr/>
        </p:nvCxnSpPr>
        <p:spPr>
          <a:xfrm>
            <a:off x="5362575" y="1404938"/>
            <a:ext cx="0" cy="45148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456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>
            <a:extLst>
              <a:ext uri="{FF2B5EF4-FFF2-40B4-BE49-F238E27FC236}">
                <a16:creationId xmlns:a16="http://schemas.microsoft.com/office/drawing/2014/main" id="{B59C0063-44AE-45C0-87F7-66C2CFE66CA3}"/>
              </a:ext>
            </a:extLst>
          </p:cNvPr>
          <p:cNvSpPr/>
          <p:nvPr/>
        </p:nvSpPr>
        <p:spPr>
          <a:xfrm>
            <a:off x="-1112301" y="-3354176"/>
            <a:ext cx="14218700" cy="138815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2A50C29-CCC0-41FB-A152-35B8C891DF31}"/>
              </a:ext>
            </a:extLst>
          </p:cNvPr>
          <p:cNvSpPr/>
          <p:nvPr/>
        </p:nvSpPr>
        <p:spPr>
          <a:xfrm>
            <a:off x="-1112301" y="-3354175"/>
            <a:ext cx="14524289" cy="13881499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8E30E8C6-4A85-4D2C-A5F2-6FE836CEE958}"/>
              </a:ext>
            </a:extLst>
          </p:cNvPr>
          <p:cNvSpPr/>
          <p:nvPr/>
        </p:nvSpPr>
        <p:spPr>
          <a:xfrm>
            <a:off x="9825480" y="5076825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09832CFC-88CD-4953-8550-C9881BA66081}"/>
              </a:ext>
            </a:extLst>
          </p:cNvPr>
          <p:cNvSpPr/>
          <p:nvPr/>
        </p:nvSpPr>
        <p:spPr>
          <a:xfrm>
            <a:off x="10317849" y="5733317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CC429B-B408-4A9A-AB5F-3DDD4291E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1599"/>
            <a:ext cx="9144000" cy="1073150"/>
          </a:xfrm>
        </p:spPr>
        <p:txBody>
          <a:bodyPr/>
          <a:lstStyle/>
          <a:p>
            <a:r>
              <a:rPr lang="ru-RU" dirty="0"/>
              <a:t>Фильтр: Повышение яркости.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58F5829-B763-4384-B708-ACF4759A4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187" y="3038475"/>
            <a:ext cx="2714625" cy="36195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3E3AA8-691B-48FD-ABE4-3F61DD820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212" y="3038475"/>
            <a:ext cx="2714625" cy="361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963EB6-3C02-499E-9CE5-36B36315A865}"/>
              </a:ext>
            </a:extLst>
          </p:cNvPr>
          <p:cNvSpPr txBox="1"/>
          <p:nvPr/>
        </p:nvSpPr>
        <p:spPr>
          <a:xfrm>
            <a:off x="183953" y="971551"/>
            <a:ext cx="978985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increaseBrightness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**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y = 0; y &lt;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 y++)</a:t>
            </a:r>
          </a:p>
          <a:p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x = 0; x &lt;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 x++)</a:t>
            </a:r>
          </a:p>
          <a:p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[y][x].r =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[y][x].r +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&gt; 255 ? 255 :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[y][x].r +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s-E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s-E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s-E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[y][x].g = </a:t>
            </a:r>
            <a:r>
              <a:rPr lang="es-E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s-E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[y][x].g + </a:t>
            </a:r>
            <a:r>
              <a:rPr lang="es-E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s-E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s-E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&gt; 255 ? 255 : </a:t>
            </a:r>
            <a:r>
              <a:rPr lang="es-E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s-E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[y][x].g + </a:t>
            </a:r>
            <a:r>
              <a:rPr lang="es-E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s-E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[y][x].b =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[y][x].b +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&gt; 255 ? 255 :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[y][x].b +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ascadia Mono" panose="020B0609020000020004" pitchFamily="49" charset="0"/>
              </a:rPr>
              <a:t>value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ru-RU" sz="120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  <a:endParaRPr lang="ru-RU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61B222D5-CF79-4758-839A-E6DC911D99CD}"/>
              </a:ext>
            </a:extLst>
          </p:cNvPr>
          <p:cNvSpPr/>
          <p:nvPr/>
        </p:nvSpPr>
        <p:spPr>
          <a:xfrm>
            <a:off x="4838700" y="4210050"/>
            <a:ext cx="2076450" cy="866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737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D43FA7-5C31-4774-AD33-247981F68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24562D-DDF2-4D0A-B629-F8B682A03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120A6C4-0A35-499F-805C-2CB5D67860CB}"/>
              </a:ext>
            </a:extLst>
          </p:cNvPr>
          <p:cNvSpPr/>
          <p:nvPr/>
        </p:nvSpPr>
        <p:spPr>
          <a:xfrm>
            <a:off x="-1112301" y="-3354175"/>
            <a:ext cx="14524289" cy="13881499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2951439-AC12-42A1-847B-1B64F986E12C}"/>
              </a:ext>
            </a:extLst>
          </p:cNvPr>
          <p:cNvSpPr/>
          <p:nvPr/>
        </p:nvSpPr>
        <p:spPr>
          <a:xfrm>
            <a:off x="9825480" y="5076825"/>
            <a:ext cx="7402333" cy="7308852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3539C727-80E9-436E-AACC-C5AEDB1C1456}"/>
              </a:ext>
            </a:extLst>
          </p:cNvPr>
          <p:cNvSpPr/>
          <p:nvPr/>
        </p:nvSpPr>
        <p:spPr>
          <a:xfrm>
            <a:off x="10317849" y="5733317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03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>
            <a:extLst>
              <a:ext uri="{FF2B5EF4-FFF2-40B4-BE49-F238E27FC236}">
                <a16:creationId xmlns:a16="http://schemas.microsoft.com/office/drawing/2014/main" id="{6383B6CF-A8E8-46BF-8800-8EDF1ACE7D44}"/>
              </a:ext>
            </a:extLst>
          </p:cNvPr>
          <p:cNvSpPr/>
          <p:nvPr/>
        </p:nvSpPr>
        <p:spPr>
          <a:xfrm>
            <a:off x="-1073853" y="-3354176"/>
            <a:ext cx="14180252" cy="13881499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9BF1525-1163-4874-86F4-675F83314711}"/>
              </a:ext>
            </a:extLst>
          </p:cNvPr>
          <p:cNvSpPr/>
          <p:nvPr/>
        </p:nvSpPr>
        <p:spPr>
          <a:xfrm>
            <a:off x="-1101237" y="-3354177"/>
            <a:ext cx="14371760" cy="13881499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029B1625-6942-4B94-8519-7765F13F0C8A}"/>
              </a:ext>
            </a:extLst>
          </p:cNvPr>
          <p:cNvSpPr/>
          <p:nvPr/>
        </p:nvSpPr>
        <p:spPr>
          <a:xfrm>
            <a:off x="9657347" y="5498855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9B853-5986-4432-8866-26BD5384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ru-RU" dirty="0"/>
              <a:t>Фильтр: Нуар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7A6778-C457-403B-BEE4-E42439860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5" y="1343818"/>
            <a:ext cx="8362950" cy="24320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applyGrayscaleFilter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**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y = 0; y &lt;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height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; y++)</a:t>
            </a:r>
          </a:p>
          <a:p>
            <a:pPr marL="0" indent="0">
              <a:buNone/>
            </a:pP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x = 0; x &lt;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width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; x++)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[y][x] =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convertToGrayscale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image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[y][x]);</a:t>
            </a:r>
          </a:p>
          <a:p>
            <a:pPr marL="0" indent="0">
              <a:buNone/>
            </a:pPr>
            <a:r>
              <a:rPr lang="ru-RU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FDB9B-AAB4-43D8-8EDE-D67DEF3D32B8}"/>
              </a:ext>
            </a:extLst>
          </p:cNvPr>
          <p:cNvSpPr txBox="1"/>
          <p:nvPr/>
        </p:nvSpPr>
        <p:spPr>
          <a:xfrm>
            <a:off x="95251" y="3775868"/>
            <a:ext cx="83629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convertToGrayscale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grayscale_pixel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average = (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.r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+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.g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+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scadia Mono" panose="020B0609020000020004" pitchFamily="49" charset="0"/>
              </a:rPr>
              <a:t>pixel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.b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) / 3;</a:t>
            </a:r>
          </a:p>
          <a:p>
            <a:endParaRPr lang="ru-RU" sz="1200" dirty="0">
              <a:solidFill>
                <a:schemeClr val="bg1"/>
              </a:solidFill>
              <a:latin typeface="Cascadia Mono" panose="020B06090200000200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grayscale_pixel.r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= average;</a:t>
            </a:r>
          </a:p>
          <a:p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grayscale_pixel.g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= average;</a:t>
            </a:r>
          </a:p>
          <a:p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grayscale_pixel.b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 = average;</a:t>
            </a:r>
          </a:p>
          <a:p>
            <a:endParaRPr lang="ru-RU" sz="1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scadia Mono" panose="020B0609020000020004" pitchFamily="49" charset="0"/>
              </a:rPr>
              <a:t>grayscale_pixel</a:t>
            </a:r>
            <a:r>
              <a:rPr lang="en-US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ru-RU" sz="120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  <a:endParaRPr lang="ru-RU" sz="12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A89F59-AD9E-4BCF-B87B-C84A94A0B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451" y="3215530"/>
            <a:ext cx="2571750" cy="3429000"/>
          </a:xfrm>
          <a:prstGeom prst="rect">
            <a:avLst/>
          </a:prstGeom>
        </p:spPr>
      </p:pic>
      <p:sp>
        <p:nvSpPr>
          <p:cNvPr id="9" name="Стрелка: изогнутая вправо 8">
            <a:extLst>
              <a:ext uri="{FF2B5EF4-FFF2-40B4-BE49-F238E27FC236}">
                <a16:creationId xmlns:a16="http://schemas.microsoft.com/office/drawing/2014/main" id="{15AB8CFA-B4B1-4886-99E0-41A33F04916B}"/>
              </a:ext>
            </a:extLst>
          </p:cNvPr>
          <p:cNvSpPr/>
          <p:nvPr/>
        </p:nvSpPr>
        <p:spPr>
          <a:xfrm rot="2486975">
            <a:off x="7533739" y="1268302"/>
            <a:ext cx="904875" cy="188361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72C5D81-52BA-4EB8-9455-53EE4FC4E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702" y="453369"/>
            <a:ext cx="2571751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21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DBBD8-FAF3-487A-A2B3-9F3F768CC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F868C2-BF6A-4127-8690-E3EBAEDF6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4995088-37CA-41BB-9134-815BAEF9AC96}"/>
              </a:ext>
            </a:extLst>
          </p:cNvPr>
          <p:cNvSpPr/>
          <p:nvPr/>
        </p:nvSpPr>
        <p:spPr>
          <a:xfrm>
            <a:off x="-1101237" y="-3354177"/>
            <a:ext cx="14371760" cy="13881499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043850F9-75D6-458C-B99E-776051101B1A}"/>
              </a:ext>
            </a:extLst>
          </p:cNvPr>
          <p:cNvSpPr/>
          <p:nvPr/>
        </p:nvSpPr>
        <p:spPr>
          <a:xfrm>
            <a:off x="9657347" y="5498855"/>
            <a:ext cx="7062364" cy="6804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474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1052</Words>
  <Application>Microsoft Office PowerPoint</Application>
  <PresentationFormat>Широкоэкранный</PresentationFormat>
  <Paragraphs>132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Cascadia Mono</vt:lpstr>
      <vt:lpstr>Palatino Linotype</vt:lpstr>
      <vt:lpstr>Тема Office</vt:lpstr>
      <vt:lpstr>Линейный фильтр изображений</vt:lpstr>
      <vt:lpstr>Задачи проекта</vt:lpstr>
      <vt:lpstr>Особенности реализации проекта.</vt:lpstr>
      <vt:lpstr>Чтение изображения  </vt:lpstr>
      <vt:lpstr>Переводим двумерный массив в картинку.</vt:lpstr>
      <vt:lpstr>Фильтр: Повышение яркости.</vt:lpstr>
      <vt:lpstr>Презентация PowerPoint</vt:lpstr>
      <vt:lpstr>Фильтр: Нуар</vt:lpstr>
      <vt:lpstr>Презентация PowerPoint</vt:lpstr>
      <vt:lpstr>Фильтр: Размытие (blur)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Илья Куклин</dc:creator>
  <cp:lastModifiedBy>Илья Куклин</cp:lastModifiedBy>
  <cp:revision>26</cp:revision>
  <dcterms:created xsi:type="dcterms:W3CDTF">2024-05-16T20:59:31Z</dcterms:created>
  <dcterms:modified xsi:type="dcterms:W3CDTF">2024-05-17T02:18:11Z</dcterms:modified>
</cp:coreProperties>
</file>

<file path=docProps/thumbnail.jpeg>
</file>